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58" r:id="rId4"/>
    <p:sldId id="263" r:id="rId5"/>
    <p:sldId id="268" r:id="rId6"/>
    <p:sldId id="261" r:id="rId7"/>
    <p:sldId id="262" r:id="rId8"/>
    <p:sldId id="267" r:id="rId9"/>
    <p:sldId id="260" r:id="rId10"/>
    <p:sldId id="266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915"/>
  </p:normalViewPr>
  <p:slideViewPr>
    <p:cSldViewPr snapToGrid="0" snapToObjects="1">
      <p:cViewPr varScale="1">
        <p:scale>
          <a:sx n="105" d="100"/>
          <a:sy n="105" d="100"/>
        </p:scale>
        <p:origin x="7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6881D9-1DD5-8A4F-B040-8DF34DDEE4DE}" type="datetimeFigureOut">
              <a:rPr lang="en-US" smtClean="0"/>
              <a:t>6/16/20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CA2E4A-BD01-BA4C-B1BB-E969A50D0B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85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 non-ecological near-term forecasts had a second screening already. 483 not in </a:t>
            </a:r>
            <a:r>
              <a:rPr lang="en-US" dirty="0" err="1"/>
              <a:t>venn</a:t>
            </a:r>
            <a:r>
              <a:rPr lang="en-US" dirty="0"/>
              <a:t>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A2E4A-BD01-BA4C-B1BB-E969A50D0B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333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A2E4A-BD01-BA4C-B1BB-E969A50D0B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70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99FBB-066E-E042-8F26-473CB4D6E6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726B90-E29D-B44A-B813-3B9F3EC05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4B619-FD0F-F749-9AE5-D941D4C1F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28E52-62A3-DF40-85F6-7D9315963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C15D7-1D35-394F-8ECA-64F0B1FC4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339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E2FB-9506-334C-8E5A-DBE1F7E4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34EE1A-4F28-E34F-9C6C-07ED9474A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00251-E5EF-A942-A01D-1CA16591E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C1522-21D9-364A-830B-DD7FC07B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4F0B2-4F81-1A47-9F4F-649FF8173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1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F6F04B-C177-9742-A142-2B4B12892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BEB9D5-793A-574F-96DA-DE4B8780F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C4FE6-9879-DC49-AB87-AB8E797D5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A8B27-B499-BC4C-B3B9-CB001B942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52E6D-C4A8-F645-B928-00D56BC80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87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9E297-8C89-4847-BB14-F5B0D118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C53A9-8E88-9D4C-9309-019BD7EB1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4F052-F0B9-CB41-BDF5-AFE193C5A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3456B-E81E-9843-BFCD-90A4D5655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00978-E831-0146-9B3E-F9F8D541C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238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3EDCC-C351-1C4F-B91E-1957FE57E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01266-6235-EB44-8ACF-155A5CB16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500E0-8780-E94F-860A-3AD87F167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089B8-1B75-1F48-B446-739488F66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6E463-76EF-8D4B-A52B-D494EA260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93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58578-7251-354E-A678-54B48BD7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FAF22-A263-2F42-8304-E1F6EFAD30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6FA9F-4D0F-F243-8EDA-8624A59549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2E2609-2FD9-234E-A825-E0676942F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7F106-72F9-BA43-AC20-92EAD9B8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9F9253-A9BD-7349-A381-1FE7FC739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98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B1D24-DBE1-DB46-BA47-ED57D22C8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D1698-2282-1D4F-B355-FA6D5F21E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AB247-B975-7347-9F57-BBFD95061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9256E3-54C8-0F4C-A196-F9488A8E07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B1E58-2D51-444B-B166-618B4FD30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5C9CB0-FC96-544F-A41F-E748C9936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97671C-D294-0445-A4DB-879986D6D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FF0A1B-1CA3-F14C-83DC-8C79B9EA6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51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08EF6-F2D3-1E40-AFCF-F9FE63680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E87C16-4CD0-E24D-8FEA-B4B5084DF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FDACF-E8BC-4946-B05F-B3311F1C5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F50A62-E7BC-4941-A593-40E0DBE9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27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2149E0-F16A-3648-9F3F-BAC57FB97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504C0A-D857-6846-AEC1-B56238EC8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3EFD0-9BAE-2A47-B111-04FCD9B54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54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4896-A8F1-1D48-9EE2-46FFDB30B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9861B-ED3C-284C-ADE6-10A075E78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22028D-B172-DB44-BDFF-842C9A072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93734-9A88-084D-BEBC-AD7C6F8F9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7C04C-322E-C549-B544-F1B330F46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64636-33BF-4A48-B186-056626586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04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5EC46-0A15-B74D-999C-9939A0D75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14D9C8-175D-A241-9CD6-36BD4F9591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9BFB7-B44E-C243-AB77-C830A5C6B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EAD486-400B-7843-8A16-0206EC355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69915-D8C8-3841-A00B-919028E4A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D55BA-8C48-D74F-A291-7BBCB2260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44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C3D485-9EA2-8348-B102-1AEF6BA6D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75455C-8C3C-7446-B7BB-B8C5BCCF61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E7BC7-019E-224A-A524-D942858A9D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1256C-37AA-C740-93B6-BED02A1C40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050D2-A545-9D42-8438-2B7580F97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4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A984-CFEC-9544-81E3-3A82A7D8FB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Forecast screening results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9FC04ED-0222-FC4C-B80E-FBC71797F5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16 June 2020</a:t>
            </a:r>
          </a:p>
        </p:txBody>
      </p:sp>
    </p:spTree>
    <p:extLst>
      <p:ext uri="{BB962C8B-B14F-4D97-AF65-F5344CB8AC3E}">
        <p14:creationId xmlns:p14="http://schemas.microsoft.com/office/powerpoint/2010/main" val="3597517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957BB2-7968-704C-9CD4-3470FB4D0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922D4E-696C-824B-9C44-64C4B8290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person has been assigned 15-16 papers to read and analyze in the matrix</a:t>
            </a:r>
          </a:p>
          <a:p>
            <a:pPr lvl="1"/>
            <a:r>
              <a:rPr lang="en-US" dirty="0"/>
              <a:t>You will get your own google sheet with the assigned paper information and the same formatting as the matrix we are looking at today</a:t>
            </a:r>
          </a:p>
          <a:p>
            <a:pPr lvl="1"/>
            <a:r>
              <a:rPr lang="en-US" dirty="0"/>
              <a:t>We are re-screening ~15% of the papers, so four of your papers are also being read by another person (these are distributed randomly in your list)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645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FD02A2-89BC-0944-BEB8-E5CA33CD2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how to fill out the matrix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47B7A13-A237-8D4B-B72E-A192494B7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fontAlgn="base"/>
            <a:r>
              <a:rPr lang="en-US" b="1" dirty="0"/>
              <a:t>Answer questions based exclusively on the information presented in the paper</a:t>
            </a:r>
          </a:p>
          <a:p>
            <a:pPr lvl="1" fontAlgn="base"/>
            <a:r>
              <a:rPr lang="en-US" dirty="0"/>
              <a:t>E.g., if they say their forecast is available on a website, they get credit regardless of whether the website link works</a:t>
            </a:r>
          </a:p>
          <a:p>
            <a:pPr lvl="1" fontAlgn="base"/>
            <a:r>
              <a:rPr lang="en-US" dirty="0"/>
              <a:t>If you know the forecasting system, be very careful to not bring in outside knowledge</a:t>
            </a:r>
          </a:p>
          <a:p>
            <a:pPr fontAlgn="base"/>
            <a:r>
              <a:rPr lang="en-US" dirty="0"/>
              <a:t>Only consider forecasted (or hindcasted) time points when answering the questions</a:t>
            </a:r>
          </a:p>
          <a:p>
            <a:pPr fontAlgn="base"/>
            <a:r>
              <a:rPr lang="en-US" dirty="0"/>
              <a:t>Interpret questions as they are written in the matrix/described in the notes, not as you remember from class</a:t>
            </a:r>
          </a:p>
          <a:p>
            <a:pPr fontAlgn="base"/>
            <a:r>
              <a:rPr lang="en-US" dirty="0"/>
              <a:t>Use dropdown menus when possible, but if your answer does not fit into one of the available options you can type it into the box manually</a:t>
            </a:r>
          </a:p>
          <a:p>
            <a:pPr fontAlgn="base"/>
            <a:r>
              <a:rPr lang="en-US" dirty="0"/>
              <a:t>NA should be written as NA. Not “n/a”, left blank, etc. </a:t>
            </a:r>
          </a:p>
          <a:p>
            <a:pPr fontAlgn="base"/>
            <a:r>
              <a:rPr lang="en-US" dirty="0"/>
              <a:t>If a question is applicable but the answer is not specified in the text, mark UNK</a:t>
            </a:r>
          </a:p>
          <a:p>
            <a:pPr fontAlgn="base"/>
            <a:r>
              <a:rPr lang="en-US" dirty="0"/>
              <a:t>1 month = 30 days</a:t>
            </a:r>
          </a:p>
        </p:txBody>
      </p:sp>
    </p:spTree>
    <p:extLst>
      <p:ext uri="{BB962C8B-B14F-4D97-AF65-F5344CB8AC3E}">
        <p14:creationId xmlns:p14="http://schemas.microsoft.com/office/powerpoint/2010/main" val="2209181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9B812-BE80-5B46-A51D-C48932D3B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the paper doesn’t seem to be a near-term ecological forecast?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1194C-E7D9-1849-82D9-D195FDC91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Read comments from both screenings</a:t>
            </a:r>
          </a:p>
          <a:p>
            <a:r>
              <a:rPr lang="en-US" dirty="0"/>
              <a:t>If you determine the paper does not meet our criteria, mark it as such and move on. You don’t need to spend time analyzing a paper that we won’t include in our analysis!</a:t>
            </a:r>
          </a:p>
          <a:p>
            <a:r>
              <a:rPr lang="en-US" dirty="0"/>
              <a:t>Some notes on what to include</a:t>
            </a:r>
          </a:p>
          <a:p>
            <a:pPr lvl="1" fontAlgn="base"/>
            <a:r>
              <a:rPr lang="en-US" dirty="0"/>
              <a:t>“Forecast” includes future driver observations (not forecasted): not a forecast</a:t>
            </a:r>
          </a:p>
          <a:p>
            <a:pPr lvl="1" fontAlgn="base"/>
            <a:r>
              <a:rPr lang="en-US" dirty="0"/>
              <a:t>Are these things ‘ecological’ forecasts</a:t>
            </a:r>
          </a:p>
          <a:p>
            <a:pPr lvl="2" fontAlgn="base"/>
            <a:r>
              <a:rPr lang="en-US" dirty="0"/>
              <a:t>Air quality -&gt; only pollen related, not those driven by human activities</a:t>
            </a:r>
          </a:p>
          <a:p>
            <a:pPr lvl="2" fontAlgn="base"/>
            <a:r>
              <a:rPr lang="en-US" dirty="0"/>
              <a:t>Forest fires -&gt; yes</a:t>
            </a:r>
          </a:p>
          <a:p>
            <a:pPr lvl="2" fontAlgn="base"/>
            <a:r>
              <a:rPr lang="en-US" dirty="0"/>
              <a:t>Epidemiology -&gt; vector-borne should be included because of the ecology related to vector life histories (e.g., Lyme forecast which includes tick abundance). Other disease forecasts should not be included</a:t>
            </a:r>
          </a:p>
          <a:p>
            <a:pPr lvl="2" fontAlgn="base"/>
            <a:r>
              <a:rPr lang="en-US" dirty="0"/>
              <a:t>Agricultural variables -&gt; yes</a:t>
            </a:r>
          </a:p>
          <a:p>
            <a:pPr lvl="1" fontAlgn="base"/>
            <a:r>
              <a:rPr lang="en-US" dirty="0"/>
              <a:t>What to do if you can’t access a paper? Email Abby!</a:t>
            </a:r>
          </a:p>
          <a:p>
            <a:pPr lvl="1" fontAlgn="base"/>
            <a:r>
              <a:rPr lang="en-US" dirty="0"/>
              <a:t>Studies created based on simulated data? No; paper must include actual data</a:t>
            </a:r>
          </a:p>
          <a:p>
            <a:pPr lvl="1" fontAlgn="base"/>
            <a:r>
              <a:rPr lang="en-US" dirty="0"/>
              <a:t>Studies which test and validate (modeling studies) but then use that model to produce a projection based on scenarios which are not tested? Yes; these are still forecasts</a:t>
            </a:r>
          </a:p>
        </p:txBody>
      </p:sp>
    </p:spTree>
    <p:extLst>
      <p:ext uri="{BB962C8B-B14F-4D97-AF65-F5344CB8AC3E}">
        <p14:creationId xmlns:p14="http://schemas.microsoft.com/office/powerpoint/2010/main" val="182543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1147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3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599B132-11CB-D64A-BD83-0132935BB96A}"/>
              </a:ext>
            </a:extLst>
          </p:cNvPr>
          <p:cNvSpPr txBox="1"/>
          <p:nvPr/>
        </p:nvSpPr>
        <p:spPr>
          <a:xfrm>
            <a:off x="4455885" y="6435989"/>
            <a:ext cx="54704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*Second axis is set so that the two types of papers align in 2010</a:t>
            </a:r>
            <a:endParaRPr lang="en-US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1FBF1-6FB2-294E-A946-36A57B5FD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685800"/>
            <a:ext cx="889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40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1147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44E65FEC-20AF-C845-AA3A-21265E53C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772" y="282005"/>
            <a:ext cx="5949696" cy="594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1147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329F3C-48EF-2041-BA9F-126AA8656D72}"/>
              </a:ext>
            </a:extLst>
          </p:cNvPr>
          <p:cNvSpPr txBox="1"/>
          <p:nvPr/>
        </p:nvSpPr>
        <p:spPr>
          <a:xfrm>
            <a:off x="5961888" y="1054901"/>
            <a:ext cx="2745027" cy="9361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EBSCOhost Wildlife and Ecology Studies Worldwide</a:t>
            </a:r>
          </a:p>
          <a:p>
            <a:pPr algn="ctr"/>
            <a:r>
              <a:rPr lang="en-US" dirty="0"/>
              <a:t>6791 papers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1CC9D4-D7E1-7140-B2AD-7BEBDC22C5CB}"/>
              </a:ext>
            </a:extLst>
          </p:cNvPr>
          <p:cNvSpPr txBox="1"/>
          <p:nvPr/>
        </p:nvSpPr>
        <p:spPr>
          <a:xfrm>
            <a:off x="8911461" y="1054901"/>
            <a:ext cx="2745027" cy="9361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ProQuest Ecology Abstracts</a:t>
            </a:r>
          </a:p>
          <a:p>
            <a:pPr algn="ctr"/>
            <a:r>
              <a:rPr lang="en-US" dirty="0"/>
              <a:t>6718 papers</a:t>
            </a:r>
          </a:p>
        </p:txBody>
      </p:sp>
    </p:spTree>
    <p:extLst>
      <p:ext uri="{BB962C8B-B14F-4D97-AF65-F5344CB8AC3E}">
        <p14:creationId xmlns:p14="http://schemas.microsoft.com/office/powerpoint/2010/main" val="2334783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7671"/>
            <a:ext cx="1698172" cy="1147361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1AAAF-810F-B644-A4DA-4CB2AAE5D890}"/>
              </a:ext>
            </a:extLst>
          </p:cNvPr>
          <p:cNvSpPr txBox="1"/>
          <p:nvPr/>
        </p:nvSpPr>
        <p:spPr>
          <a:xfrm>
            <a:off x="6009837" y="1056786"/>
            <a:ext cx="2437478" cy="864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Search cited articles:</a:t>
            </a:r>
          </a:p>
          <a:p>
            <a:pPr algn="ctr"/>
            <a:r>
              <a:rPr lang="en-US" dirty="0"/>
              <a:t>215 new papers </a:t>
            </a:r>
          </a:p>
          <a:p>
            <a:pPr algn="ctr"/>
            <a:r>
              <a:rPr lang="en-US" dirty="0"/>
              <a:t>(92 dups removed)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D5F1CE-E066-7941-B207-67D9A8074484}"/>
              </a:ext>
            </a:extLst>
          </p:cNvPr>
          <p:cNvSpPr txBox="1"/>
          <p:nvPr/>
        </p:nvSpPr>
        <p:spPr>
          <a:xfrm>
            <a:off x="8751290" y="1054901"/>
            <a:ext cx="2437478" cy="864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Search citing articles:</a:t>
            </a:r>
          </a:p>
          <a:p>
            <a:pPr algn="ctr"/>
            <a:r>
              <a:rPr lang="en-US" dirty="0"/>
              <a:t>274 new papers</a:t>
            </a:r>
          </a:p>
          <a:p>
            <a:pPr algn="ctr"/>
            <a:r>
              <a:rPr lang="en-US" dirty="0"/>
              <a:t>(108 dups removed)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6DEB620-294B-B04A-8956-EB17230D0A0F}"/>
              </a:ext>
            </a:extLst>
          </p:cNvPr>
          <p:cNvSpPr/>
          <p:nvPr/>
        </p:nvSpPr>
        <p:spPr>
          <a:xfrm>
            <a:off x="3817257" y="812800"/>
            <a:ext cx="6081486" cy="4920343"/>
          </a:xfrm>
          <a:custGeom>
            <a:avLst/>
            <a:gdLst>
              <a:gd name="connsiteX0" fmla="*/ 0 w 6081486"/>
              <a:gd name="connsiteY0" fmla="*/ 4659086 h 4920343"/>
              <a:gd name="connsiteX1" fmla="*/ 0 w 6081486"/>
              <a:gd name="connsiteY1" fmla="*/ 4920343 h 4920343"/>
              <a:gd name="connsiteX2" fmla="*/ 1944914 w 6081486"/>
              <a:gd name="connsiteY2" fmla="*/ 4920343 h 4920343"/>
              <a:gd name="connsiteX3" fmla="*/ 1944914 w 6081486"/>
              <a:gd name="connsiteY3" fmla="*/ 0 h 4920343"/>
              <a:gd name="connsiteX4" fmla="*/ 6081486 w 6081486"/>
              <a:gd name="connsiteY4" fmla="*/ 14514 h 4920343"/>
              <a:gd name="connsiteX5" fmla="*/ 6081486 w 6081486"/>
              <a:gd name="connsiteY5" fmla="*/ 275771 h 4920343"/>
              <a:gd name="connsiteX6" fmla="*/ 6081486 w 6081486"/>
              <a:gd name="connsiteY6" fmla="*/ 275771 h 4920343"/>
              <a:gd name="connsiteX7" fmla="*/ 6081486 w 6081486"/>
              <a:gd name="connsiteY7" fmla="*/ 275771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1486" h="4920343">
                <a:moveTo>
                  <a:pt x="0" y="4659086"/>
                </a:moveTo>
                <a:lnTo>
                  <a:pt x="0" y="4920343"/>
                </a:lnTo>
                <a:lnTo>
                  <a:pt x="1944914" y="4920343"/>
                </a:lnTo>
                <a:lnTo>
                  <a:pt x="1944914" y="0"/>
                </a:lnTo>
                <a:lnTo>
                  <a:pt x="6081486" y="14514"/>
                </a:lnTo>
                <a:lnTo>
                  <a:pt x="6081486" y="275771"/>
                </a:lnTo>
                <a:lnTo>
                  <a:pt x="6081486" y="275771"/>
                </a:lnTo>
                <a:lnTo>
                  <a:pt x="6081486" y="2757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3296B4-B55B-8F4B-837A-A252A8BD4A98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7228576" y="812800"/>
            <a:ext cx="0" cy="2439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8C85BF-E0CA-AF45-B9F7-CCFE4429EAE3}"/>
              </a:ext>
            </a:extLst>
          </p:cNvPr>
          <p:cNvSpPr txBox="1"/>
          <p:nvPr/>
        </p:nvSpPr>
        <p:spPr>
          <a:xfrm>
            <a:off x="6009837" y="2202263"/>
            <a:ext cx="5178931" cy="4351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Additional 472 papers (17 dups removed)</a:t>
            </a:r>
          </a:p>
        </p:txBody>
      </p:sp>
      <p:sp>
        <p:nvSpPr>
          <p:cNvPr id="32" name="Trapezoid 31">
            <a:extLst>
              <a:ext uri="{FF2B5EF4-FFF2-40B4-BE49-F238E27FC236}">
                <a16:creationId xmlns:a16="http://schemas.microsoft.com/office/drawing/2014/main" id="{47EC1D4B-6746-DB40-A0C6-452E58ED841D}"/>
              </a:ext>
            </a:extLst>
          </p:cNvPr>
          <p:cNvSpPr/>
          <p:nvPr/>
        </p:nvSpPr>
        <p:spPr>
          <a:xfrm rot="10800000">
            <a:off x="6437360" y="1919822"/>
            <a:ext cx="1698172" cy="282439"/>
          </a:xfrm>
          <a:prstGeom prst="trapezoid">
            <a:avLst>
              <a:gd name="adj" fmla="val 0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apezoid 32">
            <a:extLst>
              <a:ext uri="{FF2B5EF4-FFF2-40B4-BE49-F238E27FC236}">
                <a16:creationId xmlns:a16="http://schemas.microsoft.com/office/drawing/2014/main" id="{9898E6FB-DD33-134C-8AD6-EC1E11A5FD77}"/>
              </a:ext>
            </a:extLst>
          </p:cNvPr>
          <p:cNvSpPr/>
          <p:nvPr/>
        </p:nvSpPr>
        <p:spPr>
          <a:xfrm rot="10800000">
            <a:off x="9164488" y="1919821"/>
            <a:ext cx="1698172" cy="282439"/>
          </a:xfrm>
          <a:prstGeom prst="trapezoid">
            <a:avLst>
              <a:gd name="adj" fmla="val 0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56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7671"/>
            <a:ext cx="1698172" cy="1147361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1AAAF-810F-B644-A4DA-4CB2AAE5D890}"/>
              </a:ext>
            </a:extLst>
          </p:cNvPr>
          <p:cNvSpPr txBox="1"/>
          <p:nvPr/>
        </p:nvSpPr>
        <p:spPr>
          <a:xfrm>
            <a:off x="6009837" y="1056786"/>
            <a:ext cx="2437478" cy="864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Search cited articles:</a:t>
            </a:r>
          </a:p>
          <a:p>
            <a:pPr algn="ctr"/>
            <a:r>
              <a:rPr lang="en-US" dirty="0"/>
              <a:t>215 new papers </a:t>
            </a:r>
          </a:p>
          <a:p>
            <a:pPr algn="ctr"/>
            <a:r>
              <a:rPr lang="en-US" dirty="0"/>
              <a:t>(92 dups removed)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D5F1CE-E066-7941-B207-67D9A8074484}"/>
              </a:ext>
            </a:extLst>
          </p:cNvPr>
          <p:cNvSpPr txBox="1"/>
          <p:nvPr/>
        </p:nvSpPr>
        <p:spPr>
          <a:xfrm>
            <a:off x="8751290" y="1054901"/>
            <a:ext cx="2437478" cy="864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Search citing articles:</a:t>
            </a:r>
          </a:p>
          <a:p>
            <a:pPr algn="ctr"/>
            <a:r>
              <a:rPr lang="en-US" dirty="0"/>
              <a:t>274 new papers</a:t>
            </a:r>
          </a:p>
          <a:p>
            <a:pPr algn="ctr"/>
            <a:r>
              <a:rPr lang="en-US" dirty="0"/>
              <a:t>(108 dups removed)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6DEB620-294B-B04A-8956-EB17230D0A0F}"/>
              </a:ext>
            </a:extLst>
          </p:cNvPr>
          <p:cNvSpPr/>
          <p:nvPr/>
        </p:nvSpPr>
        <p:spPr>
          <a:xfrm>
            <a:off x="3817257" y="812800"/>
            <a:ext cx="6081486" cy="4920343"/>
          </a:xfrm>
          <a:custGeom>
            <a:avLst/>
            <a:gdLst>
              <a:gd name="connsiteX0" fmla="*/ 0 w 6081486"/>
              <a:gd name="connsiteY0" fmla="*/ 4659086 h 4920343"/>
              <a:gd name="connsiteX1" fmla="*/ 0 w 6081486"/>
              <a:gd name="connsiteY1" fmla="*/ 4920343 h 4920343"/>
              <a:gd name="connsiteX2" fmla="*/ 1944914 w 6081486"/>
              <a:gd name="connsiteY2" fmla="*/ 4920343 h 4920343"/>
              <a:gd name="connsiteX3" fmla="*/ 1944914 w 6081486"/>
              <a:gd name="connsiteY3" fmla="*/ 0 h 4920343"/>
              <a:gd name="connsiteX4" fmla="*/ 6081486 w 6081486"/>
              <a:gd name="connsiteY4" fmla="*/ 14514 h 4920343"/>
              <a:gd name="connsiteX5" fmla="*/ 6081486 w 6081486"/>
              <a:gd name="connsiteY5" fmla="*/ 275771 h 4920343"/>
              <a:gd name="connsiteX6" fmla="*/ 6081486 w 6081486"/>
              <a:gd name="connsiteY6" fmla="*/ 275771 h 4920343"/>
              <a:gd name="connsiteX7" fmla="*/ 6081486 w 6081486"/>
              <a:gd name="connsiteY7" fmla="*/ 275771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1486" h="4920343">
                <a:moveTo>
                  <a:pt x="0" y="4659086"/>
                </a:moveTo>
                <a:lnTo>
                  <a:pt x="0" y="4920343"/>
                </a:lnTo>
                <a:lnTo>
                  <a:pt x="1944914" y="4920343"/>
                </a:lnTo>
                <a:lnTo>
                  <a:pt x="1944914" y="0"/>
                </a:lnTo>
                <a:lnTo>
                  <a:pt x="6081486" y="14514"/>
                </a:lnTo>
                <a:lnTo>
                  <a:pt x="6081486" y="275771"/>
                </a:lnTo>
                <a:lnTo>
                  <a:pt x="6081486" y="275771"/>
                </a:lnTo>
                <a:lnTo>
                  <a:pt x="6081486" y="2757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3296B4-B55B-8F4B-837A-A252A8BD4A98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7228576" y="812800"/>
            <a:ext cx="0" cy="2439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8C85BF-E0CA-AF45-B9F7-CCFE4429EAE3}"/>
              </a:ext>
            </a:extLst>
          </p:cNvPr>
          <p:cNvSpPr txBox="1"/>
          <p:nvPr/>
        </p:nvSpPr>
        <p:spPr>
          <a:xfrm>
            <a:off x="6009837" y="2202263"/>
            <a:ext cx="5178931" cy="4351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Additional 472 papers (17 dups removed)</a:t>
            </a:r>
          </a:p>
        </p:txBody>
      </p:sp>
      <p:sp>
        <p:nvSpPr>
          <p:cNvPr id="27" name="Trapezoid 26">
            <a:extLst>
              <a:ext uri="{FF2B5EF4-FFF2-40B4-BE49-F238E27FC236}">
                <a16:creationId xmlns:a16="http://schemas.microsoft.com/office/drawing/2014/main" id="{FC368ACF-E1A7-9244-A3B8-D0562EA87F8E}"/>
              </a:ext>
            </a:extLst>
          </p:cNvPr>
          <p:cNvSpPr/>
          <p:nvPr/>
        </p:nvSpPr>
        <p:spPr>
          <a:xfrm rot="10800000">
            <a:off x="7777450" y="2637410"/>
            <a:ext cx="1698172" cy="699441"/>
          </a:xfrm>
          <a:prstGeom prst="trapezoid">
            <a:avLst>
              <a:gd name="adj" fmla="val 61908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9423B7-27F2-9C41-8C7C-8DFB1E6DA0EE}"/>
              </a:ext>
            </a:extLst>
          </p:cNvPr>
          <p:cNvSpPr txBox="1"/>
          <p:nvPr/>
        </p:nvSpPr>
        <p:spPr>
          <a:xfrm>
            <a:off x="6009837" y="4753148"/>
            <a:ext cx="5178931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YY papers selected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9EA4AD-D3C5-D64C-ABFF-D2BA3534BCF4}"/>
              </a:ext>
            </a:extLst>
          </p:cNvPr>
          <p:cNvSpPr txBox="1"/>
          <p:nvPr/>
        </p:nvSpPr>
        <p:spPr>
          <a:xfrm>
            <a:off x="6009836" y="3339174"/>
            <a:ext cx="5178931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XX papers selected</a:t>
            </a:r>
          </a:p>
        </p:txBody>
      </p:sp>
      <p:sp>
        <p:nvSpPr>
          <p:cNvPr id="31" name="Trapezoid 30">
            <a:extLst>
              <a:ext uri="{FF2B5EF4-FFF2-40B4-BE49-F238E27FC236}">
                <a16:creationId xmlns:a16="http://schemas.microsoft.com/office/drawing/2014/main" id="{ACFA62B9-B172-4344-88BD-36D0D3997035}"/>
              </a:ext>
            </a:extLst>
          </p:cNvPr>
          <p:cNvSpPr/>
          <p:nvPr/>
        </p:nvSpPr>
        <p:spPr>
          <a:xfrm rot="10800000">
            <a:off x="7777450" y="4051383"/>
            <a:ext cx="1698172" cy="710173"/>
          </a:xfrm>
          <a:prstGeom prst="trapezoid">
            <a:avLst>
              <a:gd name="adj" fmla="val 62015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rapezoid 31">
            <a:extLst>
              <a:ext uri="{FF2B5EF4-FFF2-40B4-BE49-F238E27FC236}">
                <a16:creationId xmlns:a16="http://schemas.microsoft.com/office/drawing/2014/main" id="{47EC1D4B-6746-DB40-A0C6-452E58ED841D}"/>
              </a:ext>
            </a:extLst>
          </p:cNvPr>
          <p:cNvSpPr/>
          <p:nvPr/>
        </p:nvSpPr>
        <p:spPr>
          <a:xfrm rot="10800000">
            <a:off x="6437360" y="1919822"/>
            <a:ext cx="1698172" cy="282439"/>
          </a:xfrm>
          <a:prstGeom prst="trapezoid">
            <a:avLst>
              <a:gd name="adj" fmla="val 0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apezoid 32">
            <a:extLst>
              <a:ext uri="{FF2B5EF4-FFF2-40B4-BE49-F238E27FC236}">
                <a16:creationId xmlns:a16="http://schemas.microsoft.com/office/drawing/2014/main" id="{9898E6FB-DD33-134C-8AD6-EC1E11A5FD77}"/>
              </a:ext>
            </a:extLst>
          </p:cNvPr>
          <p:cNvSpPr/>
          <p:nvPr/>
        </p:nvSpPr>
        <p:spPr>
          <a:xfrm rot="10800000">
            <a:off x="9164488" y="1919821"/>
            <a:ext cx="1698172" cy="282439"/>
          </a:xfrm>
          <a:prstGeom prst="trapezoid">
            <a:avLst>
              <a:gd name="adj" fmla="val 0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66F119-9AC4-6E44-A51D-8170F049A54B}"/>
              </a:ext>
            </a:extLst>
          </p:cNvPr>
          <p:cNvSpPr txBox="1"/>
          <p:nvPr/>
        </p:nvSpPr>
        <p:spPr>
          <a:xfrm>
            <a:off x="7003880" y="5974539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/>
              <a:t>ZZ final papers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19BC527-6CF6-CB48-A1EC-D80008BE3D1D}"/>
              </a:ext>
            </a:extLst>
          </p:cNvPr>
          <p:cNvCxnSpPr>
            <a:cxnSpLocks/>
            <a:stCxn id="28" idx="2"/>
            <a:endCxn id="34" idx="0"/>
          </p:cNvCxnSpPr>
          <p:nvPr/>
        </p:nvCxnSpPr>
        <p:spPr>
          <a:xfrm>
            <a:off x="8599303" y="5452590"/>
            <a:ext cx="7671" cy="5219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 39">
            <a:extLst>
              <a:ext uri="{FF2B5EF4-FFF2-40B4-BE49-F238E27FC236}">
                <a16:creationId xmlns:a16="http://schemas.microsoft.com/office/drawing/2014/main" id="{B3DFAFDB-EC59-274A-AB98-6C5D98253EC1}"/>
              </a:ext>
            </a:extLst>
          </p:cNvPr>
          <p:cNvSpPr/>
          <p:nvPr/>
        </p:nvSpPr>
        <p:spPr>
          <a:xfrm>
            <a:off x="3178629" y="5471886"/>
            <a:ext cx="3831771" cy="899885"/>
          </a:xfrm>
          <a:custGeom>
            <a:avLst/>
            <a:gdLst>
              <a:gd name="connsiteX0" fmla="*/ 0 w 3831771"/>
              <a:gd name="connsiteY0" fmla="*/ 0 h 899885"/>
              <a:gd name="connsiteX1" fmla="*/ 0 w 3831771"/>
              <a:gd name="connsiteY1" fmla="*/ 899885 h 899885"/>
              <a:gd name="connsiteX2" fmla="*/ 3831771 w 3831771"/>
              <a:gd name="connsiteY2" fmla="*/ 885371 h 899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31771" h="899885">
                <a:moveTo>
                  <a:pt x="0" y="0"/>
                </a:moveTo>
                <a:lnTo>
                  <a:pt x="0" y="899885"/>
                </a:lnTo>
                <a:lnTo>
                  <a:pt x="3831771" y="8853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885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64D9B-A40B-F543-89DA-9707EA71A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forecasts???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9BF9F-FC82-F341-91A7-9E9F6CDF6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counts as a spatial forecast? </a:t>
            </a:r>
          </a:p>
          <a:p>
            <a:pPr lvl="1"/>
            <a:r>
              <a:rPr lang="en-US" dirty="0"/>
              <a:t>Does it need to predict a new location?</a:t>
            </a:r>
          </a:p>
          <a:p>
            <a:r>
              <a:rPr lang="en-US" dirty="0"/>
              <a:t>Did people include spatial forecasts in the first round of abstract screening?</a:t>
            </a:r>
          </a:p>
        </p:txBody>
      </p:sp>
    </p:spTree>
    <p:extLst>
      <p:ext uri="{BB962C8B-B14F-4D97-AF65-F5344CB8AC3E}">
        <p14:creationId xmlns:p14="http://schemas.microsoft.com/office/powerpoint/2010/main" val="489923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3BAE21-ECCB-7E4F-939F-06972BA9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Analysis</a:t>
            </a:r>
          </a:p>
        </p:txBody>
      </p:sp>
    </p:spTree>
    <p:extLst>
      <p:ext uri="{BB962C8B-B14F-4D97-AF65-F5344CB8AC3E}">
        <p14:creationId xmlns:p14="http://schemas.microsoft.com/office/powerpoint/2010/main" val="4194124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2728</TotalTime>
  <Words>750</Words>
  <Application>Microsoft Macintosh PowerPoint</Application>
  <PresentationFormat>Widescreen</PresentationFormat>
  <Paragraphs>111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Forecast screening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Spatial forecasts???</vt:lpstr>
      <vt:lpstr>Matrix Analysis</vt:lpstr>
      <vt:lpstr>Details</vt:lpstr>
      <vt:lpstr>Notes on how to fill out the matrix</vt:lpstr>
      <vt:lpstr>What if the paper doesn’t seem to be a near-term ecological forecast?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 screening results</dc:title>
  <dc:creator>Abby Lewis</dc:creator>
  <cp:lastModifiedBy>Abby Lewis</cp:lastModifiedBy>
  <cp:revision>23</cp:revision>
  <dcterms:created xsi:type="dcterms:W3CDTF">2020-06-14T17:54:47Z</dcterms:created>
  <dcterms:modified xsi:type="dcterms:W3CDTF">2020-06-16T16:08:14Z</dcterms:modified>
</cp:coreProperties>
</file>